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6" r:id="rId2"/>
    <p:sldId id="256" r:id="rId3"/>
    <p:sldId id="258" r:id="rId4"/>
    <p:sldId id="277" r:id="rId5"/>
    <p:sldId id="278" r:id="rId6"/>
    <p:sldId id="279" r:id="rId7"/>
    <p:sldId id="280" r:id="rId8"/>
    <p:sldId id="283" r:id="rId9"/>
    <p:sldId id="282" r:id="rId10"/>
    <p:sldId id="284" r:id="rId11"/>
    <p:sldId id="285" r:id="rId12"/>
    <p:sldId id="28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7E"/>
    <a:srgbClr val="262E39"/>
    <a:srgbClr val="F1ECDE"/>
    <a:srgbClr val="00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6"/>
    <p:restoredTop sz="89675"/>
  </p:normalViewPr>
  <p:slideViewPr>
    <p:cSldViewPr snapToGrid="0">
      <p:cViewPr>
        <p:scale>
          <a:sx n="90" d="100"/>
          <a:sy n="90" d="100"/>
        </p:scale>
        <p:origin x="108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3F42-B81C-7840-8107-3E2B35E78F43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0EC54-A202-4C42-B757-8FCE6321AF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04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Colofon: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Foto’s in deze presentatie: Willem 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Witsen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Loek Blonk</a:t>
            </a:r>
            <a:endParaRPr lang="nl-NL" dirty="0">
              <a:solidFill>
                <a:srgbClr val="0B5EC9"/>
              </a:solidFill>
              <a:effectLst/>
              <a:latin typeface="Helvetica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8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3 | Opdracht 2.2: foto’s van 4 kunstwerken: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 i="0" dirty="0">
                <a:solidFill>
                  <a:srgbClr val="111111"/>
                </a:solidFill>
                <a:effectLst/>
                <a:highlight>
                  <a:srgbClr val="FEFEFE"/>
                </a:highlight>
                <a:latin typeface="Lato" panose="020F0502020204030203" pitchFamily="34" charset="77"/>
              </a:rPr>
              <a:t>Willem </a:t>
            </a:r>
            <a:r>
              <a:rPr lang="nl-NL" sz="2800" b="0" i="0" dirty="0" err="1">
                <a:solidFill>
                  <a:srgbClr val="111111"/>
                </a:solidFill>
                <a:effectLst/>
                <a:highlight>
                  <a:srgbClr val="FEFEFE"/>
                </a:highlight>
                <a:latin typeface="Lato" panose="020F0502020204030203" pitchFamily="34" charset="77"/>
              </a:rPr>
              <a:t>Witsen</a:t>
            </a:r>
            <a:r>
              <a:rPr lang="nl-NL" sz="2800" b="0" i="0" dirty="0">
                <a:solidFill>
                  <a:srgbClr val="111111"/>
                </a:solidFill>
                <a:effectLst/>
                <a:highlight>
                  <a:srgbClr val="FEFEFE"/>
                </a:highlight>
                <a:latin typeface="Lato" panose="020F0502020204030203" pitchFamily="34" charset="77"/>
              </a:rPr>
              <a:t>, Turfschepen in de Oude Schans, 1904, Ets/aquatint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05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3 | Opdracht 2.2: foto’s van 4 kunstwerken:</a:t>
            </a:r>
          </a:p>
          <a:p>
            <a:pPr algn="l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Willem 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Witsen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Winterlandschap, ca. 1885-1922, olieverf op doek, Rijksmuseum Amsterdam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08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7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3 | Opdracht 2.2: gevoelswiel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0B5EC9"/>
                </a:solidFill>
                <a:effectLst/>
                <a:latin typeface="Helvetica" pitchFamily="2" charset="0"/>
              </a:rPr>
              <a:t>Bron gevoelswiel: Dr. Gloria </a:t>
            </a:r>
            <a:r>
              <a:rPr lang="nl-NL" dirty="0" err="1">
                <a:solidFill>
                  <a:srgbClr val="0B5EC9"/>
                </a:solidFill>
                <a:effectLst/>
                <a:latin typeface="Helvetica" pitchFamily="2" charset="0"/>
              </a:rPr>
              <a:t>Wilcox</a:t>
            </a:r>
            <a:endParaRPr lang="nl-NL" dirty="0">
              <a:solidFill>
                <a:srgbClr val="0B5EC9"/>
              </a:solidFill>
              <a:effectLst/>
              <a:latin typeface="Helvetica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62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1 | Opdracht 2: foto Willem 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Witsen</a:t>
            </a:r>
            <a:endParaRPr lang="nl-NL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nl-NL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4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1 | Opdracht 4: foto’s van Willem met zijn vrienden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90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1 | Opdracht 4: foto’s van Willem met zijn vrienden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75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1 | Opdracht 4: foto’s van Willem met zijn vrienden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57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1 | Opdracht 4: foto’s van Willem met zijn vrienden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764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3 | Opdracht 2.1: foto van </a:t>
            </a:r>
            <a:r>
              <a:rPr lang="nl-NL" sz="5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schildersjas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399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3 | Opdracht 2.2: foto’s van 4 kunstwerken:</a:t>
            </a:r>
          </a:p>
          <a:p>
            <a:pPr algn="l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Willem 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Witsen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Huizen aan een gracht, ca. 1900-1923, aquarel, Rijksmuseum Amsterdam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11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3 | Opdracht 2.2: foto’s van 4 kunstwerken:</a:t>
            </a:r>
          </a:p>
          <a:p>
            <a:pPr algn="l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Willem 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Witsen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Waterloo-bridge bij avond, circa 1890, aquarel, copyright Kröller-Müller museum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06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A6FB9-DC8D-C2CA-79A0-5404E7B9E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FC7443-2446-D4D2-06D8-3B3E16D79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80D285-5DF7-3436-E098-486B77AA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96BF1D-72F6-0CFA-1BFD-D8D2491E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2E442-E332-F58B-81D3-D75FDE1E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9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3A791-7063-391E-422C-931650A7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069256-C0DA-C031-1BE4-E42ADA4D6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0B3261-5146-E9B7-D220-51D374A4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05ED77-D4BD-E094-EA6C-7DFC7486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51BF26-7519-CDBC-22F9-FF1A860E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89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4E90B3A-A7F2-1468-3BBD-1376F888F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934225-7CAA-6599-E472-7ACE58436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764FF5-3DB4-07D2-EF3B-5560E527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C9BB12-2AB8-98F9-CF97-081A19DA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BE5812-56CA-595F-459B-49DCC430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38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ED5B6-540E-6CF1-BA72-D15DE2E7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FD4551-D6B2-3A65-0F10-EA29442F5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969FED-C22C-7A3D-BCD7-84D0CA41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6B19C3-5FE2-EA08-E220-FBCD7140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555B1C-D3C1-D366-09FD-F9F4884A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BD005-53CF-DA4D-B667-52AC4F72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B4DEBF-4C54-2EFB-1AD2-74C75ECF0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2F6A6A-0F7E-65C9-3BE4-6CFB8023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7A4CB-B576-7E29-E404-3A8D5899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986057-CFF7-74D6-D600-28B36687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6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6A303-EF2A-0255-9BA5-87BED2F9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8777EC-24AB-DC8F-E26A-14347094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C6AE9D-896F-659A-CF01-BAFDE907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1D0996-7B37-4495-A7E9-5A45264C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84FAAB-0CCD-56DB-EFBF-272244D1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6D4F94-1708-FE8A-0C60-B89E76DC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0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CE0F9-5F9A-21EE-EB4B-F1D69BFB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6E3831-8487-2804-6364-80506A9ED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D9F667-4025-9F50-4015-E42E4F308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ED7A92C-8497-7B53-02BD-9A41DC304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EC6792-C98A-1AC5-AA02-1B618986B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91E689-7878-CF36-885D-A0CD590C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F4FCB0-070C-73F3-C6B7-C33ABC6A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986A58-2773-0175-DDED-C2A717B8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32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9789B-259B-CB60-263B-2B6733E2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79D1E2-9D9B-6BA5-4831-F8693629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0C84CE-7C18-05EA-DF33-E0CFA77C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F1B4D6-4F70-B482-E7DF-7C4814B6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43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A72F22-5051-0F99-37AE-492B23FD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CB69EC4-03EF-E7A8-F2A6-FA07DB2C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959D13-DF3B-A302-FD3C-E3A47F13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96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29146-E096-734C-00A3-B84C2EDF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9A6470-4B17-B29F-8E82-C9581699B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5E08E7-26CE-3740-7FFA-0AE70C235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0B027B-74EC-1DEF-B89D-FCE6E66E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E7950F-2D49-D533-193A-66737D4D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10DDBF-A54D-B616-7332-B9206F7D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9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2CFE5-B341-C352-14E3-B12C973C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8CFA21-B033-032D-9B03-F9F15FDF0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1EB7E0-1F73-A7B8-74AF-FD40A3DF5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AC0862-BD6C-97C1-6645-6049AA69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866736-0173-C600-E199-D86E3F38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A43DD7-F984-3578-3C89-A4CD514C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82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05613E1-83CE-5068-3D47-6B1BF140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5FE131-4421-6542-B4FC-712BA61A9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BF0AD-8776-B782-A70B-62558DB20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DB09AA-2FB5-BD28-6CA3-4DDCDC7C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95F6C8-3A7E-235C-CAC7-9382A23AF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89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 descr="Afbeelding met tekst, zoogdier, grafische vormgeving, poster&#10;&#10;Automatisch gegenereerde beschrijving">
            <a:extLst>
              <a:ext uri="{FF2B5EF4-FFF2-40B4-BE49-F238E27FC236}">
                <a16:creationId xmlns:a16="http://schemas.microsoft.com/office/drawing/2014/main" id="{7B9E101E-DA36-C45F-98AD-10BEAEA3B0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3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4" name="Afbeelding 3" descr="Afbeelding met schip, voertuig, buitenshuis, Fotopapier&#10;&#10;Automatisch gegenereerde beschrijving">
            <a:extLst>
              <a:ext uri="{FF2B5EF4-FFF2-40B4-BE49-F238E27FC236}">
                <a16:creationId xmlns:a16="http://schemas.microsoft.com/office/drawing/2014/main" id="{8C1F9E57-30DE-32E7-CC98-77D0C2C209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991" y="0"/>
            <a:ext cx="8890483" cy="68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7" name="Afbeelding 6" descr="Afbeelding met sneeuw, verven, buitenshuis, winter&#10;&#10;Automatisch gegenereerde beschrijving">
            <a:extLst>
              <a:ext uri="{FF2B5EF4-FFF2-40B4-BE49-F238E27FC236}">
                <a16:creationId xmlns:a16="http://schemas.microsoft.com/office/drawing/2014/main" id="{D32B82F7-92B9-050F-7F86-6ED313320B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155" y="0"/>
            <a:ext cx="8370008" cy="68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1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3" name="Afbeelding 2" descr="Afbeelding met geel, kunst, Kleurrijkheid, schermopname&#10;&#10;Automatisch gegenereerde beschrijving">
            <a:extLst>
              <a:ext uri="{FF2B5EF4-FFF2-40B4-BE49-F238E27FC236}">
                <a16:creationId xmlns:a16="http://schemas.microsoft.com/office/drawing/2014/main" id="{7418CD09-034E-07DF-EACB-FBFD8A6946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217" y="5950266"/>
            <a:ext cx="1628911" cy="823171"/>
          </a:xfrm>
          <a:prstGeom prst="rect">
            <a:avLst/>
          </a:prstGeom>
        </p:spPr>
      </p:pic>
      <p:pic>
        <p:nvPicPr>
          <p:cNvPr id="7" name="Afbeelding 6" descr="Afbeelding met cirkel, Kleurrijkheid&#10;&#10;Automatisch gegenereerde beschrijving">
            <a:extLst>
              <a:ext uri="{FF2B5EF4-FFF2-40B4-BE49-F238E27FC236}">
                <a16:creationId xmlns:a16="http://schemas.microsoft.com/office/drawing/2014/main" id="{1A882F8A-D065-46F5-2348-0C9CACFCE9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04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0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AA76AF96-00F3-95A6-642A-8F9FC108786E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829EFD-059C-6855-BFD8-DC6C5ACE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5" name="Afbeelding 4" descr="Afbeelding met kleding, buitenshuis, zwart-wit, person&#10;&#10;Automatisch gegenereerde beschrijving">
            <a:extLst>
              <a:ext uri="{FF2B5EF4-FFF2-40B4-BE49-F238E27FC236}">
                <a16:creationId xmlns:a16="http://schemas.microsoft.com/office/drawing/2014/main" id="{C1B04F1F-D7EB-AB14-8605-8339BC72BE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795" y="0"/>
            <a:ext cx="482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6" name="Afbeelding 5" descr="Afbeelding met Menselijk gezicht, kleding, persoon, person&#10;&#10;Automatisch gegenereerde beschrijving">
            <a:extLst>
              <a:ext uri="{FF2B5EF4-FFF2-40B4-BE49-F238E27FC236}">
                <a16:creationId xmlns:a16="http://schemas.microsoft.com/office/drawing/2014/main" id="{FC731C17-9725-A7D5-E759-0529D2C55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245" y="0"/>
            <a:ext cx="9517010" cy="68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4" name="Afbeelding 3" descr="Afbeelding met kleding, persoon, Menselijk gezicht, person&#10;&#10;Automatisch gegenereerde beschrijving">
            <a:extLst>
              <a:ext uri="{FF2B5EF4-FFF2-40B4-BE49-F238E27FC236}">
                <a16:creationId xmlns:a16="http://schemas.microsoft.com/office/drawing/2014/main" id="{BE2CC017-234E-3769-F8AB-F7457BEC42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28" y="0"/>
            <a:ext cx="9225649" cy="68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6" name="Afbeelding 5" descr="Afbeelding met Menselijk gezicht, person, Fotopapier, portret&#10;&#10;Automatisch gegenereerde beschrijving">
            <a:extLst>
              <a:ext uri="{FF2B5EF4-FFF2-40B4-BE49-F238E27FC236}">
                <a16:creationId xmlns:a16="http://schemas.microsoft.com/office/drawing/2014/main" id="{B9AF87DC-F5F9-84A5-D40D-D934B6628B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72" y="0"/>
            <a:ext cx="7830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4" name="Afbeelding 3" descr="Afbeelding met Menselijk gezicht, portret, person, Fotopapier&#10;&#10;Automatisch gegenereerde beschrijving">
            <a:extLst>
              <a:ext uri="{FF2B5EF4-FFF2-40B4-BE49-F238E27FC236}">
                <a16:creationId xmlns:a16="http://schemas.microsoft.com/office/drawing/2014/main" id="{29E2D1AC-7F92-8396-CD53-749167E4A9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573" y="0"/>
            <a:ext cx="7767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7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6" name="Afbeelding 5" descr="Afbeelding met kleding, jas, buitenkleding, mouw&#10;&#10;Automatisch gegenereerde beschrijving">
            <a:extLst>
              <a:ext uri="{FF2B5EF4-FFF2-40B4-BE49-F238E27FC236}">
                <a16:creationId xmlns:a16="http://schemas.microsoft.com/office/drawing/2014/main" id="{F1D69649-D583-2CF9-0E4E-B189FCAD7C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170" y="0"/>
            <a:ext cx="4565659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DDAEB5E-3587-E4D0-81BC-CD480644EA28}"/>
              </a:ext>
            </a:extLst>
          </p:cNvPr>
          <p:cNvSpPr txBox="1"/>
          <p:nvPr/>
        </p:nvSpPr>
        <p:spPr>
          <a:xfrm>
            <a:off x="9586913" y="5921893"/>
            <a:ext cx="237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effectLst/>
                <a:latin typeface="Helvetica" pitchFamily="2" charset="0"/>
              </a:rPr>
              <a:t>Luister naar de brief (3.05 min.)</a:t>
            </a:r>
          </a:p>
        </p:txBody>
      </p:sp>
      <p:pic>
        <p:nvPicPr>
          <p:cNvPr id="9" name="07.mp3">
            <a:hlinkClick r:id="" action="ppaction://media"/>
            <a:extLst>
              <a:ext uri="{FF2B5EF4-FFF2-40B4-BE49-F238E27FC236}">
                <a16:creationId xmlns:a16="http://schemas.microsoft.com/office/drawing/2014/main" id="{3DCE59AA-6E1E-9F3D-FCAD-9E9FB47BD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/>
        </p:blipFill>
        <p:spPr>
          <a:xfrm>
            <a:off x="8659921" y="5838659"/>
            <a:ext cx="812800" cy="812800"/>
          </a:xfrm>
          <a:prstGeom prst="ellipse">
            <a:avLst/>
          </a:prstGeom>
          <a:noFill/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09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8" name="Afbeelding 7" descr="Afbeelding met buitenshuis, gebouw, muur, raam&#10;&#10;Automatisch gegenereerde beschrijving">
            <a:extLst>
              <a:ext uri="{FF2B5EF4-FFF2-40B4-BE49-F238E27FC236}">
                <a16:creationId xmlns:a16="http://schemas.microsoft.com/office/drawing/2014/main" id="{9C1D65B0-431C-DE6D-08EF-94649A0EDD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786" y="0"/>
            <a:ext cx="8397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9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E5007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  <p:pic>
        <p:nvPicPr>
          <p:cNvPr id="10" name="Afbeelding 9" descr="Afbeelding met verven, tekening, schets, kunst&#10;&#10;Automatisch gegenereerde beschrijving">
            <a:extLst>
              <a:ext uri="{FF2B5EF4-FFF2-40B4-BE49-F238E27FC236}">
                <a16:creationId xmlns:a16="http://schemas.microsoft.com/office/drawing/2014/main" id="{6623A61B-6B44-572A-2F64-7BD13281C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143" y="9386"/>
            <a:ext cx="9358313" cy="68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811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216</Words>
  <Application>Microsoft Macintosh PowerPoint</Application>
  <PresentationFormat>Breedbeeld</PresentationFormat>
  <Paragraphs>31</Paragraphs>
  <Slides>12</Slides>
  <Notes>12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Helvetica</vt:lpstr>
      <vt:lpstr>Lato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Hamilton</dc:creator>
  <cp:lastModifiedBy>Marian Hamilton</cp:lastModifiedBy>
  <cp:revision>16</cp:revision>
  <dcterms:created xsi:type="dcterms:W3CDTF">2024-03-18T14:04:23Z</dcterms:created>
  <dcterms:modified xsi:type="dcterms:W3CDTF">2024-04-03T14:32:11Z</dcterms:modified>
</cp:coreProperties>
</file>