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6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5"/>
    <p:restoredTop sz="89675"/>
  </p:normalViewPr>
  <p:slideViewPr>
    <p:cSldViewPr snapToGrid="0">
      <p:cViewPr varScale="1">
        <p:scale>
          <a:sx n="131" d="100"/>
          <a:sy n="13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3F42-B81C-7840-8107-3E2B35E78F43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0EC54-A202-4C42-B757-8FCE6321AF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04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HelveticaNeueLTStd"/>
              </a:rPr>
              <a:t>Deze tekening is gemaakt in 1577 en toont Maastricht.</a:t>
            </a:r>
            <a:br>
              <a:rPr lang="nl-NL" sz="1800" dirty="0">
                <a:effectLst/>
                <a:latin typeface="HelveticaNeueLTStd"/>
              </a:rPr>
            </a:br>
            <a:r>
              <a:rPr lang="nl-NL" sz="1800" dirty="0">
                <a:effectLst/>
                <a:latin typeface="HelveticaNeueLTStd"/>
              </a:rPr>
              <a:t>Op de tekening wordt afgebeeld hoe Spaanse troepen de stad verlaten. Herkenbaar is de stadsgracht, de stadsmuur, de stadspoorten en meerdere kerken.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4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HelveticaNeueLTStd"/>
              </a:rPr>
              <a:t>Dit is een oude kaart van Brugge.</a:t>
            </a:r>
            <a:br>
              <a:rPr lang="nl-NL" sz="1800" dirty="0">
                <a:effectLst/>
                <a:latin typeface="HelveticaNeueLTStd"/>
              </a:rPr>
            </a:br>
            <a:r>
              <a:rPr lang="nl-NL" sz="1800" dirty="0">
                <a:effectLst/>
                <a:latin typeface="HelveticaNeueLTStd"/>
              </a:rPr>
              <a:t>Op de kaart is goed te zien hoe de stadsgracht om Brugge (</a:t>
            </a:r>
            <a:r>
              <a:rPr lang="nl-NL" sz="1800" dirty="0" err="1">
                <a:effectLst/>
                <a:latin typeface="HelveticaNeueLTStd"/>
              </a:rPr>
              <a:t>Belgie</a:t>
            </a:r>
            <a:r>
              <a:rPr lang="nl-NL" sz="1800" dirty="0">
                <a:effectLst/>
                <a:latin typeface="HelveticaNeueLTStd"/>
              </a:rPr>
              <a:t>̈) heenloopt. Ook zijn de stadspoorten en bruggen te zien.</a:t>
            </a:r>
            <a:br>
              <a:rPr lang="nl-NL" sz="1800" dirty="0">
                <a:effectLst/>
                <a:latin typeface="HelveticaNeueLTStd"/>
              </a:rPr>
            </a:br>
            <a:r>
              <a:rPr lang="nl-NL" sz="1800" dirty="0">
                <a:effectLst/>
                <a:latin typeface="HelveticaNeueLTStd"/>
              </a:rPr>
              <a:t>Als je inzoomt, zijn ook de kerken in de stad zichtbaar.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37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HelveticaNeueLTStd"/>
              </a:rPr>
              <a:t>Een tekening van de kerk in Oss zoals die er tijdens de middeleeuwen zal hebben uitgezien.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90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HelveticaNeueLTStd"/>
              </a:rPr>
              <a:t>Een tekening van het kasteel van Oss in vogelvlucht.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0EC54-A202-4C42-B757-8FCE6321AF6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53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A6FB9-DC8D-C2CA-79A0-5404E7B9E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FC7443-2446-D4D2-06D8-3B3E16D79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80D285-5DF7-3436-E098-486B77AA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96BF1D-72F6-0CFA-1BFD-D8D2491E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2E442-E332-F58B-81D3-D75FDE1E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9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3A791-7063-391E-422C-931650A7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069256-C0DA-C031-1BE4-E42ADA4D6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0B3261-5146-E9B7-D220-51D374A4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05ED77-D4BD-E094-EA6C-7DFC7486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51BF26-7519-CDBC-22F9-FF1A860E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89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4E90B3A-A7F2-1468-3BBD-1376F888F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934225-7CAA-6599-E472-7ACE58436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764FF5-3DB4-07D2-EF3B-5560E527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C9BB12-2AB8-98F9-CF97-081A19DA1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BE5812-56CA-595F-459B-49DCC430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38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ED5B6-540E-6CF1-BA72-D15DE2E7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FD4551-D6B2-3A65-0F10-EA29442F5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969FED-C22C-7A3D-BCD7-84D0CA41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6B19C3-5FE2-EA08-E220-FBCD7140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555B1C-D3C1-D366-09FD-F9F4884A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BD005-53CF-DA4D-B667-52AC4F72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B4DEBF-4C54-2EFB-1AD2-74C75ECF0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2F6A6A-0F7E-65C9-3BE4-6CFB8023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7A4CB-B576-7E29-E404-3A8D5899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986057-CFF7-74D6-D600-28B36687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6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6A303-EF2A-0255-9BA5-87BED2F9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8777EC-24AB-DC8F-E26A-14347094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C6AE9D-896F-659A-CF01-BAFDE907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1D0996-7B37-4495-A7E9-5A45264C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84FAAB-0CCD-56DB-EFBF-272244D1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6D4F94-1708-FE8A-0C60-B89E76DC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0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CE0F9-5F9A-21EE-EB4B-F1D69BFB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6E3831-8487-2804-6364-80506A9ED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D9F667-4025-9F50-4015-E42E4F308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ED7A92C-8497-7B53-02BD-9A41DC304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EC6792-C98A-1AC5-AA02-1B618986B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91E689-7878-CF36-885D-A0CD590C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F4FCB0-070C-73F3-C6B7-C33ABC6A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986A58-2773-0175-DDED-C2A717B8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32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9789B-259B-CB60-263B-2B6733E2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879D1E2-9D9B-6BA5-4831-F8693629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0C84CE-7C18-05EA-DF33-E0CFA77C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F1B4D6-4F70-B482-E7DF-7C4814B6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43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A72F22-5051-0F99-37AE-492B23FD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CB69EC4-03EF-E7A8-F2A6-FA07DB2C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959D13-DF3B-A302-FD3C-E3A47F13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96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29146-E096-734C-00A3-B84C2EDF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9A6470-4B17-B29F-8E82-C9581699B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5E08E7-26CE-3740-7FFA-0AE70C235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0B027B-74EC-1DEF-B89D-FCE6E66E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E7950F-2D49-D533-193A-66737D4D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10DDBF-A54D-B616-7332-B9206F7D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9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2CFE5-B341-C352-14E3-B12C973C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8CFA21-B033-032D-9B03-F9F15FDF0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1EB7E0-1F73-A7B8-74AF-FD40A3DF5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AC0862-BD6C-97C1-6645-6049AA69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866736-0173-C600-E199-D86E3F38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A43DD7-F984-3578-3C89-A4CD514C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82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05613E1-83CE-5068-3D47-6B1BF140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5FE131-4421-6542-B4FC-712BA61A9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BF0AD-8776-B782-A70B-62558DB20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674259-27AA-2F41-B561-C7AE90037D4F}" type="datetimeFigureOut">
              <a:rPr lang="nl-NL" smtClean="0"/>
              <a:t>03-04-2024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DB09AA-2FB5-BD28-6CA3-4DDCDC7C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95F6C8-3A7E-235C-CAC7-9382A23AF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126383-B58E-0D45-A448-FB48AB8C52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89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ogo, grafische vormgeving&#10;&#10;Automatisch gegenereerde beschrijving">
            <a:extLst>
              <a:ext uri="{FF2B5EF4-FFF2-40B4-BE49-F238E27FC236}">
                <a16:creationId xmlns:a16="http://schemas.microsoft.com/office/drawing/2014/main" id="{120C893C-6A3B-BE6B-F098-DB4CB631E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3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ening, verven, schets, buitenshuis&#10;&#10;Automatisch gegenereerde beschrijving">
            <a:extLst>
              <a:ext uri="{FF2B5EF4-FFF2-40B4-BE49-F238E27FC236}">
                <a16:creationId xmlns:a16="http://schemas.microsoft.com/office/drawing/2014/main" id="{EF959783-E38C-6910-4E21-629FA8394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736" y="0"/>
            <a:ext cx="10164914" cy="6868184"/>
          </a:xfrm>
          <a:prstGeom prst="rect">
            <a:avLst/>
          </a:prstGeom>
        </p:spPr>
      </p:pic>
      <p:sp>
        <p:nvSpPr>
          <p:cNvPr id="2" name="Rechthoek">
            <a:extLst>
              <a:ext uri="{FF2B5EF4-FFF2-40B4-BE49-F238E27FC236}">
                <a16:creationId xmlns:a16="http://schemas.microsoft.com/office/drawing/2014/main" id="{AA76AF96-00F3-95A6-642A-8F9FC108786E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009B3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829EFD-059C-6855-BFD8-DC6C5ACE5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68063AEF-6462-8770-392B-616EA985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90" y="0"/>
            <a:ext cx="9867627" cy="6858000"/>
          </a:xfrm>
          <a:prstGeom prst="rect">
            <a:avLst/>
          </a:prstGeom>
        </p:spPr>
      </p:pic>
      <p:sp>
        <p:nvSpPr>
          <p:cNvPr id="2" name="Rechthoek">
            <a:extLst>
              <a:ext uri="{FF2B5EF4-FFF2-40B4-BE49-F238E27FC236}">
                <a16:creationId xmlns:a16="http://schemas.microsoft.com/office/drawing/2014/main" id="{477057E7-3451-4D59-F886-3E9C4911ADB4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009B3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3EF04B-DF47-46DA-9EA9-25B5614A7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6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shuis, Fotopapier, fotolijst, hemel&#10;&#10;Automatisch gegenereerde beschrijving">
            <a:extLst>
              <a:ext uri="{FF2B5EF4-FFF2-40B4-BE49-F238E27FC236}">
                <a16:creationId xmlns:a16="http://schemas.microsoft.com/office/drawing/2014/main" id="{5AEDE34E-B1E9-7D2F-9F7A-65E9DE7B9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2996" y="0"/>
            <a:ext cx="9957421" cy="6858000"/>
          </a:xfrm>
          <a:prstGeom prst="rect">
            <a:avLst/>
          </a:prstGeom>
        </p:spPr>
      </p:pic>
      <p:sp>
        <p:nvSpPr>
          <p:cNvPr id="2" name="Rechthoek">
            <a:extLst>
              <a:ext uri="{FF2B5EF4-FFF2-40B4-BE49-F238E27FC236}">
                <a16:creationId xmlns:a16="http://schemas.microsoft.com/office/drawing/2014/main" id="{548AA492-DA98-5819-2B6B-3F3213C4EC44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009B3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6AFDE0-B9AD-352A-E4FF-E857C7A3D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Afbeelding met huis, Schaalmodel, ontwerp&#10;&#10;Automatisch gegenereerde beschrijving">
            <a:extLst>
              <a:ext uri="{FF2B5EF4-FFF2-40B4-BE49-F238E27FC236}">
                <a16:creationId xmlns:a16="http://schemas.microsoft.com/office/drawing/2014/main" id="{88B19253-EB03-F1C4-A84B-3E9908498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03"/>
          <a:stretch/>
        </p:blipFill>
        <p:spPr>
          <a:xfrm>
            <a:off x="199086" y="230144"/>
            <a:ext cx="11992914" cy="6627856"/>
          </a:xfrm>
          <a:prstGeom prst="rect">
            <a:avLst/>
          </a:prstGeom>
        </p:spPr>
      </p:pic>
      <p:pic>
        <p:nvPicPr>
          <p:cNvPr id="2" name="Afbeelding 1" descr="Afbeelding met Lettertype, tekst, wit, schermopname&#10;&#10;Automatisch gegenereerde beschrijving">
            <a:extLst>
              <a:ext uri="{FF2B5EF4-FFF2-40B4-BE49-F238E27FC236}">
                <a16:creationId xmlns:a16="http://schemas.microsoft.com/office/drawing/2014/main" id="{C61FB91D-99C5-C6E0-C64C-FA36A1E70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484" y="6179212"/>
            <a:ext cx="1637430" cy="491229"/>
          </a:xfrm>
          <a:prstGeom prst="rect">
            <a:avLst/>
          </a:prstGeom>
        </p:spPr>
      </p:pic>
      <p:sp>
        <p:nvSpPr>
          <p:cNvPr id="3" name="Rechthoek">
            <a:extLst>
              <a:ext uri="{FF2B5EF4-FFF2-40B4-BE49-F238E27FC236}">
                <a16:creationId xmlns:a16="http://schemas.microsoft.com/office/drawing/2014/main" id="{CF465875-1374-9910-90E8-193BC0CB9EEA}"/>
              </a:ext>
            </a:extLst>
          </p:cNvPr>
          <p:cNvSpPr/>
          <p:nvPr/>
        </p:nvSpPr>
        <p:spPr>
          <a:xfrm>
            <a:off x="0" y="-6350"/>
            <a:ext cx="409824" cy="6870700"/>
          </a:xfrm>
          <a:prstGeom prst="rect">
            <a:avLst/>
          </a:prstGeom>
          <a:solidFill>
            <a:srgbClr val="009B3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1A5D55-55AD-5EB8-6910-C2124A45E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72246"/>
            <a:ext cx="1272996" cy="5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798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118</Words>
  <Application>Microsoft Macintosh PowerPoint</Application>
  <PresentationFormat>Breedbeeld</PresentationFormat>
  <Paragraphs>8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HelveticaNeueLTStd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Hamilton</dc:creator>
  <cp:lastModifiedBy>Marian Hamilton</cp:lastModifiedBy>
  <cp:revision>12</cp:revision>
  <dcterms:created xsi:type="dcterms:W3CDTF">2024-03-18T14:04:23Z</dcterms:created>
  <dcterms:modified xsi:type="dcterms:W3CDTF">2024-04-03T07:54:36Z</dcterms:modified>
</cp:coreProperties>
</file>